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3" r:id="rId2"/>
    <p:sldMasterId id="2147483714" r:id="rId3"/>
    <p:sldMasterId id="2147483740" r:id="rId4"/>
  </p:sldMasterIdLst>
  <p:notesMasterIdLst>
    <p:notesMasterId r:id="rId30"/>
  </p:notesMasterIdLst>
  <p:handoutMasterIdLst>
    <p:handoutMasterId r:id="rId31"/>
  </p:handoutMasterIdLst>
  <p:sldIdLst>
    <p:sldId id="580" r:id="rId5"/>
    <p:sldId id="525" r:id="rId6"/>
    <p:sldId id="623" r:id="rId7"/>
    <p:sldId id="564" r:id="rId8"/>
    <p:sldId id="602" r:id="rId9"/>
    <p:sldId id="532" r:id="rId10"/>
    <p:sldId id="625" r:id="rId11"/>
    <p:sldId id="626" r:id="rId12"/>
    <p:sldId id="529" r:id="rId13"/>
    <p:sldId id="603" r:id="rId14"/>
    <p:sldId id="368" r:id="rId15"/>
    <p:sldId id="619" r:id="rId16"/>
    <p:sldId id="541" r:id="rId17"/>
    <p:sldId id="604" r:id="rId18"/>
    <p:sldId id="371" r:id="rId19"/>
    <p:sldId id="627" r:id="rId20"/>
    <p:sldId id="549" r:id="rId21"/>
    <p:sldId id="605" r:id="rId22"/>
    <p:sldId id="591" r:id="rId23"/>
    <p:sldId id="592" r:id="rId24"/>
    <p:sldId id="593" r:id="rId25"/>
    <p:sldId id="594" r:id="rId26"/>
    <p:sldId id="624" r:id="rId27"/>
    <p:sldId id="606" r:id="rId28"/>
    <p:sldId id="581" r:id="rId29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B"/>
    <a:srgbClr val="B2B2B2"/>
    <a:srgbClr val="B07BD7"/>
    <a:srgbClr val="B3C9E3"/>
    <a:srgbClr val="C0504D"/>
    <a:srgbClr val="A38FBB"/>
    <a:srgbClr val="9EE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3381" autoAdjust="0"/>
  </p:normalViewPr>
  <p:slideViewPr>
    <p:cSldViewPr snapToGrid="0">
      <p:cViewPr varScale="1">
        <p:scale>
          <a:sx n="100" d="100"/>
          <a:sy n="100" d="100"/>
        </p:scale>
        <p:origin x="-2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26"/>
    </p:cViewPr>
  </p:sorterViewPr>
  <p:notesViewPr>
    <p:cSldViewPr snapToGrid="0">
      <p:cViewPr varScale="1">
        <p:scale>
          <a:sx n="67" d="100"/>
          <a:sy n="67" d="100"/>
        </p:scale>
        <p:origin x="-285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hyperlink" Target="mailto:mwhenderson@psu.edu" TargetMode="Externa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D23515-DB1A-4728-9520-B8E201C0CB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6856413" cy="755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400" b="1" dirty="0"/>
              <a:t>Understanding the Shale Gas </a:t>
            </a:r>
            <a:r>
              <a:rPr lang="en-US" sz="1400" b="1" dirty="0" smtClean="0"/>
              <a:t>Development</a:t>
            </a:r>
            <a:endParaRPr lang="en-US" sz="1100" dirty="0" smtClean="0"/>
          </a:p>
          <a:p>
            <a:pPr algn="ctr"/>
            <a:r>
              <a:rPr lang="en-US" sz="1100" dirty="0" smtClean="0"/>
              <a:t>November 1, 2013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8670265"/>
            <a:ext cx="28889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Dave Messersmith</a:t>
            </a:r>
          </a:p>
          <a:p>
            <a:pPr marL="112713"/>
            <a:r>
              <a:rPr lang="en-US" sz="1100" dirty="0" smtClean="0">
                <a:hlinkClick r:id="rId2"/>
              </a:rPr>
              <a:t>dtm101@psu.edu</a:t>
            </a:r>
            <a:endParaRPr lang="en-US" sz="1100" dirty="0" smtClean="0"/>
          </a:p>
          <a:p>
            <a:pPr marL="112713"/>
            <a:r>
              <a:rPr lang="en-US" sz="1100" dirty="0" smtClean="0"/>
              <a:t>(570) 253-5970 x 4110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1167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A71BDF-92D4-436D-BB19-A7B312B4A98B}" type="datetimeFigureOut">
              <a:rPr lang="en-US" smtClean="0"/>
              <a:pPr/>
              <a:t>4/29/14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178443-3FD2-467A-9409-CA846E529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5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here</a:t>
            </a:r>
            <a:r>
              <a:rPr lang="en-US" baseline="0" dirty="0" smtClean="0"/>
              <a:t> to discuss everything from the well head to the plants (end users)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8443-3FD2-467A-9409-CA846E52941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6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Here, workers are laying a pad liner of thick plastic to minimize the possible impact of spills and leaks during drilling and hydraulic fracturing. We’ll talk more about hydraulic fracturing </a:t>
            </a:r>
            <a:r>
              <a:rPr lang="en-US" b="0" baseline="0" dirty="0" smtClean="0"/>
              <a:t>in a bit. 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D2F6-0E05-A945-BFE6-37C8ECD24A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Temporary safety railing is placed around the conductor holes while another type of pad protection is laid down.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D2F6-0E05-A945-BFE6-37C8ECD24A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8443-3FD2-467A-9409-CA846E5294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025B-A6AA-4FB9-AC21-58B741604E9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  <a:r>
              <a:rPr lang="en-US" baseline="0" dirty="0" smtClean="0"/>
              <a:t> the opportunities – pipeline, hauling, inspection, logistics, etc..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8443-3FD2-467A-9409-CA846E52941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0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6B69-D85C-401F-A6FA-F1E7302BB70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8443-3FD2-467A-9409-CA846E52941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ng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939" y="2130425"/>
            <a:ext cx="7238121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1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p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339" y="1482810"/>
            <a:ext cx="7710460" cy="48448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56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339" y="1482810"/>
            <a:ext cx="7710460" cy="48448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9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339" y="1482810"/>
            <a:ext cx="7710460" cy="48448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MCOR-word-bl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oop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7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205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7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205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7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205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COR-word-bl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6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_shale-fade.png"/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092200"/>
            <a:ext cx="8229600" cy="520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6" name="Picture 5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op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092200"/>
            <a:ext cx="8229600" cy="520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6" name="Picture 5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092200"/>
            <a:ext cx="8229600" cy="520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5" name="Picture 4" descr="MCOR-word-bl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_shale-fade.png"/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1300" y="228600"/>
            <a:ext cx="8674100" cy="6426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5" name="Picture 4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56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6019800"/>
            <a:ext cx="1397000" cy="63330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1046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1300" y="228600"/>
            <a:ext cx="8674100" cy="6426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5" name="Picture 4" descr="MCOR-word-bl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3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/ Bottom Bar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56214" y="356600"/>
            <a:ext cx="807783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ng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939" y="2130425"/>
            <a:ext cx="7238121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7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56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6019800"/>
            <a:ext cx="1397000" cy="63330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1046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CDBC55-7216-4B1D-8F6D-A3903BB2EA41}" type="datetimeFigureOut">
              <a:rPr lang="en-US">
                <a:solidFill>
                  <a:prstClr val="black"/>
                </a:solidFill>
              </a:rPr>
              <a:pPr/>
              <a:t>4/29/14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B8DCDE-20F8-41BD-8E41-E65EBC25D8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_shale-fade.png"/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8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_shale-fade.png"/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  <p:pic>
        <p:nvPicPr>
          <p:cNvPr id="7" name="Picture 6" descr="penn-state-extension-word-mark-blu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67031"/>
            <a:ext cx="2738634" cy="1996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1046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5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_shale-fade.png"/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  <p:pic>
        <p:nvPicPr>
          <p:cNvPr id="7" name="Picture 6" descr="penn-state-extension-word-mark-blu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67031"/>
            <a:ext cx="2738634" cy="1996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1046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21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D8509E-7365-4B78-AA7E-5F9ED5F01F2F}" type="datetimeFigureOut">
              <a:rPr lang="en-US" smtClean="0">
                <a:solidFill>
                  <a:prstClr val="black"/>
                </a:solidFill>
              </a:rPr>
              <a:pPr/>
              <a:t>4/29/14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5A64B-AA24-4979-A276-6FC1697EA0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_shale-fade.png"/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oop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7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205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16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979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Science Thumbnails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37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1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Bottom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115568"/>
            <a:ext cx="807783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965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/ Botton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692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Top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12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Bottom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73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_shale-fade.png"/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  <p:pic>
        <p:nvPicPr>
          <p:cNvPr id="7" name="Picture 6" descr="penn-state-extension-word-mark-blu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67031"/>
            <a:ext cx="2738634" cy="1996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1046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Bottom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7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334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8832" y="914400"/>
            <a:ext cx="7710460" cy="48448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7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56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915234"/>
            <a:ext cx="8198068" cy="48448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92316" y="0"/>
            <a:ext cx="7551684" cy="7191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MCOR-word-bl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61" y="110362"/>
            <a:ext cx="1411943" cy="640080"/>
          </a:xfrm>
          <a:prstGeom prst="rect">
            <a:avLst/>
          </a:prstGeom>
        </p:spPr>
      </p:pic>
      <p:pic>
        <p:nvPicPr>
          <p:cNvPr id="14" name="Picture 13" descr="penn-state-extension-word-mark-blue-low-res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67" y="6563774"/>
            <a:ext cx="1881510" cy="137160"/>
          </a:xfrm>
          <a:prstGeom prst="rect">
            <a:avLst/>
          </a:prstGeom>
        </p:spPr>
      </p:pic>
      <p:pic>
        <p:nvPicPr>
          <p:cNvPr id="15" name="Picture 14" descr="msetc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097" y="6055359"/>
            <a:ext cx="776181" cy="8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3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56"/>
            <a:ext cx="9144000" cy="6858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2316" y="0"/>
            <a:ext cx="7551684" cy="7191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8731" y="915234"/>
            <a:ext cx="8198068" cy="48448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1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_shale-fade.png"/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  <p:pic>
        <p:nvPicPr>
          <p:cNvPr id="7" name="Picture 6" descr="penn-state-extension-word-mark-blu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67031"/>
            <a:ext cx="2738634" cy="1996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1046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oop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7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20521" y="1328658"/>
            <a:ext cx="3666279" cy="479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50DC00-E093-4DD8-B427-6BD13985F38A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13676D-A645-4A58-B546-DEBE8D2D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9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/ Bottom Bar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0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ng-fa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939" y="2130425"/>
            <a:ext cx="7238121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MCOR-word-bl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0" y="6173893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32" y="1247910"/>
            <a:ext cx="7940667" cy="507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82" r:id="rId3"/>
    <p:sldLayoutId id="2147483684" r:id="rId4"/>
    <p:sldLayoutId id="2147483685" r:id="rId5"/>
    <p:sldLayoutId id="2147483713" r:id="rId6"/>
    <p:sldLayoutId id="2147483755" r:id="rId7"/>
    <p:sldLayoutId id="214748375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Myriad Pro Semibold"/>
          <a:ea typeface="+mn-ea"/>
          <a:cs typeface="Myriad Pro Semi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32" y="1247910"/>
            <a:ext cx="7940667" cy="507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6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Myriad Pro Semibold"/>
          <a:ea typeface="+mn-ea"/>
          <a:cs typeface="Myriad Pro Semi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32" y="1247910"/>
            <a:ext cx="7940667" cy="507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0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Myriad Pro Semibold"/>
          <a:ea typeface="+mn-ea"/>
          <a:cs typeface="Myriad Pro Semi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26AB9AF-1185-4ECD-BA84-5D162B28D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664EBF3-1474-4063-B1F5-F9DB89D333B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PlhR90fxM8" TargetMode="External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PlhR90fxM8" TargetMode="External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3" Type="http://schemas.openxmlformats.org/officeDocument/2006/relationships/hyperlink" Target="http://www.fracfocu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07054"/>
            <a:ext cx="9143999" cy="1470025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Understanding Shale Gas Development</a:t>
            </a:r>
            <a:br>
              <a:rPr lang="en-US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From drilling to end user…..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arkBlkBlu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27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OR-word-bl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52400"/>
            <a:ext cx="1397000" cy="6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2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17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0" dirty="0" smtClean="0">
                <a:solidFill>
                  <a:schemeClr val="bg1"/>
                </a:solidFill>
                <a:effectLst/>
              </a:rPr>
              <a:t>Upstream Development - Drilling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294967295"/>
          </p:nvPr>
        </p:nvSpPr>
        <p:spPr>
          <a:xfrm>
            <a:off x="4708478" y="728663"/>
            <a:ext cx="4435521" cy="639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/ Workforce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4971600" y="1214050"/>
            <a:ext cx="4041775" cy="50942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Heavy hauling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Auto Sales and Service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Water handling/ management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Environmental support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Machine/fabrication shops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General welding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Mechanics &amp; Diesel technician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Compressor technician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Pipe threading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Pressure testing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Food service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Laundry</a:t>
            </a:r>
          </a:p>
          <a:p>
            <a:endParaRPr lang="en-US" dirty="0" smtClean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7544" y="1364777"/>
            <a:ext cx="4040188" cy="203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Drilling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Solids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Others…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endParaRPr lang="en-US" sz="2000" dirty="0">
              <a:solidFill>
                <a:prstClr val="black"/>
              </a:solidFill>
              <a:cs typeface="Myriad Pro"/>
            </a:endParaRPr>
          </a:p>
        </p:txBody>
      </p:sp>
      <p:sp>
        <p:nvSpPr>
          <p:cNvPr id="7" name="Text Placeholder 17"/>
          <p:cNvSpPr txBox="1">
            <a:spLocks/>
          </p:cNvSpPr>
          <p:nvPr/>
        </p:nvSpPr>
        <p:spPr>
          <a:xfrm>
            <a:off x="194138" y="75275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Myriad Pro Semibold"/>
                <a:ea typeface="+mn-ea"/>
                <a:cs typeface="Myriad Pro Semi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 Operations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9816" y="3835021"/>
            <a:ext cx="4040188" cy="2729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Employment pre-screening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Workforce readiness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Hot shot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Fluids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Wildlife Inventory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solidFill>
                <a:prstClr val="black"/>
              </a:solidFill>
              <a:cs typeface="Myriad Pro"/>
            </a:endParaRPr>
          </a:p>
          <a:p>
            <a:pPr marL="742950" lvl="1" indent="-285750">
              <a:spcBef>
                <a:spcPct val="20000"/>
              </a:spcBef>
              <a:buFont typeface="Arial"/>
              <a:buNone/>
              <a:defRPr/>
            </a:pPr>
            <a:endParaRPr lang="en-US" sz="2000" dirty="0" smtClean="0">
              <a:solidFill>
                <a:prstClr val="black"/>
              </a:solidFill>
              <a:cs typeface="Myriad Pro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endParaRPr lang="en-US" sz="2000" dirty="0">
              <a:solidFill>
                <a:prstClr val="black"/>
              </a:solidFill>
              <a:cs typeface="Myriad Pro"/>
            </a:endParaRPr>
          </a:p>
        </p:txBody>
      </p:sp>
      <p:sp>
        <p:nvSpPr>
          <p:cNvPr id="12" name="Text Placeholder 18"/>
          <p:cNvSpPr txBox="1">
            <a:spLocks/>
          </p:cNvSpPr>
          <p:nvPr/>
        </p:nvSpPr>
        <p:spPr>
          <a:xfrm>
            <a:off x="146599" y="3283132"/>
            <a:ext cx="4435521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Myriad Pro Semibold"/>
                <a:ea typeface="+mn-ea"/>
                <a:cs typeface="Myriad Pro Semi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/ Workforce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9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5"/>
          <p:cNvSpPr txBox="1">
            <a:spLocks/>
          </p:cNvSpPr>
          <p:nvPr/>
        </p:nvSpPr>
        <p:spPr>
          <a:xfrm>
            <a:off x="-2" y="0"/>
            <a:ext cx="9144000" cy="7191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Upstream -&gt; Drilling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" y="762002"/>
            <a:ext cx="9143997" cy="609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25011" y="6308091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Courtesy Penn State Marcellus Center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955" y="6308091"/>
            <a:ext cx="201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VIP Rig Tour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36484" y="1597047"/>
            <a:ext cx="7710460" cy="5257800"/>
          </a:xfrm>
        </p:spPr>
        <p:txBody>
          <a:bodyPr/>
          <a:lstStyle/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Power Systems</a:t>
            </a:r>
          </a:p>
          <a:p>
            <a:pPr lvl="1"/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Mechanical</a:t>
            </a:r>
          </a:p>
          <a:p>
            <a:pPr lvl="1"/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Electrical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LNG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CNG</a:t>
            </a:r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Walking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“Double” or “Triple”</a:t>
            </a:r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821976" y="909652"/>
            <a:ext cx="8229600" cy="719177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Large Rotary Rigs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5"/>
          <p:cNvSpPr txBox="1">
            <a:spLocks/>
          </p:cNvSpPr>
          <p:nvPr/>
        </p:nvSpPr>
        <p:spPr>
          <a:xfrm>
            <a:off x="-2" y="0"/>
            <a:ext cx="9144000" cy="7191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Upstream -&gt; </a:t>
            </a:r>
            <a:r>
              <a:rPr lang="en-US" sz="4400" dirty="0" smtClean="0">
                <a:solidFill>
                  <a:schemeClr val="bg1"/>
                </a:solidFill>
              </a:rPr>
              <a:t>Drilling Pad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" y="762002"/>
            <a:ext cx="9144002" cy="609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28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5288770" y="974109"/>
            <a:ext cx="7710460" cy="5257800"/>
          </a:xfrm>
        </p:spPr>
        <p:txBody>
          <a:bodyPr>
            <a:normAutofit/>
          </a:bodyPr>
          <a:lstStyle/>
          <a:p>
            <a:pPr lvl="0"/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Steel Casing</a:t>
            </a:r>
          </a:p>
          <a:p>
            <a:pPr lvl="0"/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Cement</a:t>
            </a:r>
          </a:p>
          <a:p>
            <a:pPr lvl="0"/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Centralizers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399" y="924418"/>
            <a:ext cx="4468601" cy="593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W:\Workforce Development and Continuing Education\CLIENTS\Natural Gas - LM\Pictures\APC Tour 2\DSC032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443" y="3603009"/>
            <a:ext cx="2520385" cy="224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latin typeface="Myriad Pro"/>
                <a:ea typeface="+mj-ea"/>
                <a:cs typeface="Myriad Pro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chemeClr val="bg1"/>
                </a:solidFill>
                <a:effectLst/>
              </a:rPr>
              <a:t>Upstream -&gt; </a:t>
            </a:r>
            <a:r>
              <a:rPr lang="en-US" b="0" dirty="0" smtClean="0">
                <a:solidFill>
                  <a:schemeClr val="bg1"/>
                </a:solidFill>
                <a:effectLst/>
              </a:rPr>
              <a:t>Well Construction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054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4294967295"/>
          </p:nvPr>
        </p:nvSpPr>
        <p:spPr>
          <a:xfrm>
            <a:off x="4844954" y="789438"/>
            <a:ext cx="4299045" cy="639763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/ Workforce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5066600" y="1254825"/>
            <a:ext cx="4041775" cy="479583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Gas field roustabouts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Employment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pre-screening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Safety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equipment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Food 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Local real estate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Rail, river, and road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Service yards/buildings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Hot shot hauling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Environmental support</a:t>
            </a:r>
          </a:p>
          <a:p>
            <a:pPr marL="742950" lvl="2" indent="-3429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Permitting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Diesel technician/mechanic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Equipment rental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467544" y="3084394"/>
            <a:ext cx="4040188" cy="3405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Proppants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/ Chemicals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Commercial Trucking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Transloading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storage/hauling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Water management</a:t>
            </a:r>
          </a:p>
          <a:p>
            <a:pPr marL="800100" lvl="2" indent="-342900">
              <a:buFont typeface="Arial"/>
              <a:buChar char="•"/>
            </a:pP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Flowback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Meters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ROW Work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Site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Restoration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Pipes &amp; valves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None/>
              <a:defRPr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9816" y="1326083"/>
            <a:ext cx="4040188" cy="1253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Well stimulation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Water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Proppant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&amp; chemical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18"/>
          <p:cNvSpPr txBox="1">
            <a:spLocks/>
          </p:cNvSpPr>
          <p:nvPr/>
        </p:nvSpPr>
        <p:spPr>
          <a:xfrm>
            <a:off x="276471" y="2473608"/>
            <a:ext cx="4299045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Myriad Pro Semibold"/>
                <a:ea typeface="+mn-ea"/>
                <a:cs typeface="Myriad Pro Semi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/ Workforce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17"/>
          <p:cNvSpPr txBox="1">
            <a:spLocks/>
          </p:cNvSpPr>
          <p:nvPr/>
        </p:nvSpPr>
        <p:spPr>
          <a:xfrm>
            <a:off x="194138" y="80734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Myriad Pro Semibold"/>
                <a:ea typeface="+mn-ea"/>
                <a:cs typeface="Myriad Pro Semi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 Operations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516" y="0"/>
            <a:ext cx="9144000" cy="7191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latin typeface="Myriad Pro"/>
                <a:ea typeface="+mj-ea"/>
                <a:cs typeface="Myriad Pro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prstClr val="white"/>
                </a:solidFill>
                <a:effectLst/>
              </a:rPr>
              <a:t>Upstream Development – Post-Drilling</a:t>
            </a:r>
            <a:endParaRPr lang="en-US" b="0" dirty="0">
              <a:solidFill>
                <a:prstClr val="whit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356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152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Upstream -&gt; Completions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9682"/>
            <a:ext cx="9144000" cy="660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0047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56600"/>
            <a:ext cx="4681750" cy="1015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Chemical Disclosure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2376" y="1437998"/>
            <a:ext cx="222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hlinkClick r:id="rId3"/>
              </a:rPr>
              <a:t>Fracfocus.org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9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DCIM\101MSDCF\DSC068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7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100_50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063" y="0"/>
            <a:ext cx="9168063" cy="591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DCIM\101MSDCF\DSC068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063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17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0" dirty="0" smtClean="0">
                <a:solidFill>
                  <a:schemeClr val="bg1"/>
                </a:solidFill>
                <a:effectLst/>
              </a:rPr>
              <a:t>Upstream-&gt; Water Management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2638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177"/>
          </a:xfrm>
          <a:solidFill>
            <a:srgbClr val="0070C0"/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300" b="0" dirty="0" smtClean="0">
                <a:solidFill>
                  <a:schemeClr val="bg1"/>
                </a:solidFill>
                <a:effectLst/>
              </a:rPr>
              <a:t>Midstream</a:t>
            </a:r>
            <a:endParaRPr lang="en-US" sz="43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3815" y="1497682"/>
            <a:ext cx="3666279" cy="387953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Measurement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Gathering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Compression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Construction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Processing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Treating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Land reclamation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Transportation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Others…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>
          <a:xfrm>
            <a:off x="136477" y="897293"/>
            <a:ext cx="4040188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Operations</a:t>
            </a:r>
          </a:p>
        </p:txBody>
      </p:sp>
      <p:sp>
        <p:nvSpPr>
          <p:cNvPr id="6" name="Content Placeholder 15"/>
          <p:cNvSpPr>
            <a:spLocks noGrp="1"/>
          </p:cNvSpPr>
          <p:nvPr>
            <p:ph sz="half" idx="4294967295"/>
          </p:nvPr>
        </p:nvSpPr>
        <p:spPr>
          <a:xfrm>
            <a:off x="4662435" y="1429438"/>
            <a:ext cx="3667125" cy="4797425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Construction/Fabrication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Compressor stations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Processing facilities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Custody transfer stations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Well head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Meter runs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Storage tanks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Site reclamation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Machine shops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Earth moving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Commercial trucking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Service yards/buildings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17"/>
          <p:cNvSpPr txBox="1">
            <a:spLocks/>
          </p:cNvSpPr>
          <p:nvPr/>
        </p:nvSpPr>
        <p:spPr>
          <a:xfrm>
            <a:off x="4872251" y="672305"/>
            <a:ext cx="427174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/ Workforce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4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420134" y="1364776"/>
            <a:ext cx="3256128" cy="52578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Meter Runs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Separators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Production Tanks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Pig Launchers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Pig Receivers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Pipe Risers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white"/>
                </a:solidFill>
                <a:latin typeface="Myriad Pro"/>
                <a:cs typeface="Myriad Pro"/>
              </a:rPr>
              <a:t>Midstream</a:t>
            </a:r>
            <a:endParaRPr lang="en-US" sz="4400" dirty="0">
              <a:solidFill>
                <a:prstClr val="white"/>
              </a:solidFill>
              <a:latin typeface="Myriad Pro"/>
              <a:cs typeface="Myriad Pr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50" y="815690"/>
            <a:ext cx="8966106" cy="601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5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312"/>
            <a:ext cx="8229600" cy="719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364778"/>
            <a:ext cx="8060622" cy="507696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development process and why is it important?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are various materials, equipment &amp; labor sourced, how are they handled on site, what happens to them after use?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 implications of development – landowner, local business, workforce, community, environment?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other technologies available and what are the trade-offs?</a:t>
            </a:r>
          </a:p>
        </p:txBody>
      </p:sp>
      <p:pic>
        <p:nvPicPr>
          <p:cNvPr id="5" name="Picture 4" descr="MarkBlkBlu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27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14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as June 09 (12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" y="1296550"/>
            <a:ext cx="9144001" cy="556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8" y="1470552"/>
            <a:ext cx="9098170" cy="538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Decatur TX 06.06.09 (17)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828" y="1470553"/>
            <a:ext cx="9098170" cy="538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white"/>
                </a:solidFill>
                <a:latin typeface="Myriad Pro"/>
                <a:cs typeface="Myriad Pro"/>
              </a:rPr>
              <a:t>Midstream</a:t>
            </a:r>
            <a:endParaRPr lang="en-US" sz="4400" dirty="0">
              <a:solidFill>
                <a:prstClr val="white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39" y="718197"/>
            <a:ext cx="8229600" cy="719177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Gathering/Midstream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nadarko Pipeline Clinton Co 06.16.10 (1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296550"/>
            <a:ext cx="9143999" cy="556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 descr="Sand Transload Avis (8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28" y="1296550"/>
            <a:ext cx="9098171" cy="556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91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white"/>
                </a:solidFill>
                <a:latin typeface="Myriad Pro"/>
                <a:cs typeface="Myriad Pro"/>
              </a:rPr>
              <a:t>Midstream</a:t>
            </a:r>
            <a:endParaRPr lang="en-US" sz="4400" dirty="0">
              <a:solidFill>
                <a:prstClr val="white"/>
              </a:solidFill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7793" y="5531345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Photo Courtesy Penn State Marcellus Center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9" name="Content Placeholder 3" descr="Fortuna Tour 02.02.09 (21).JPG"/>
          <p:cNvPicPr>
            <a:picLocks noChangeAspect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234"/>
            <a:ext cx="4343152" cy="325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Decatur TX 06.08.09 (18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73" y="3236604"/>
            <a:ext cx="48768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Range Resources 07.27.10 (2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59809"/>
            <a:ext cx="9144000" cy="59981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726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Natural Gas Pipe 04.11.11 (1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19177"/>
            <a:ext cx="9144001" cy="626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W:\Workforce Development and Continuing Education\CLIENTS\Natural Gas - LM\Pictures\Fortuna\Pete\Muffler Pic. 2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-1056367" y="1775544"/>
            <a:ext cx="6309423" cy="419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W:\Workforce Development and Continuing Education\CLIENTS\Natural Gas - LM\Pictures\Fortuna\Pete\Muffler Pic. 209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6688" y="889775"/>
            <a:ext cx="4947312" cy="613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W:\Workforce Development and Continuing Education\CLIENTS\Natural Gas - LM\Pictures\Fortuna\Pete\Thomas B 10-08-09 012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702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white"/>
                </a:solidFill>
                <a:latin typeface="Myriad Pro"/>
                <a:cs typeface="Myriad Pro"/>
              </a:rPr>
              <a:t>Midstream Supply Chain</a:t>
            </a:r>
            <a:endParaRPr lang="en-US" sz="4400" dirty="0">
              <a:solidFill>
                <a:prstClr val="white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19177"/>
            <a:ext cx="8229600" cy="719177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Compressor Station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6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78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Emerging Technologies - Utilization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3221" y="1069894"/>
            <a:ext cx="3666279" cy="47975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Vehicle Conversion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Compressed Natural Gas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Liquefied Natural Gas (LNG)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Gas to Liquids (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GTL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engine technologies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Fuel Formulations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R &amp; 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Residential Gas Service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0" y="11899"/>
            <a:ext cx="9144000" cy="719177"/>
          </a:xfrm>
          <a:prstGeom prst="rect">
            <a:avLst/>
          </a:prstGeom>
          <a:solidFill>
            <a:srgbClr val="00760B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00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latin typeface="Myriad Pro"/>
                <a:ea typeface="+mj-ea"/>
                <a:cs typeface="Myriad Pro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prstClr val="white"/>
                </a:solidFill>
                <a:effectLst/>
              </a:rPr>
              <a:t>Downstream</a:t>
            </a:r>
            <a:endParaRPr lang="en-US" b="0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5097077" y="972177"/>
            <a:ext cx="3025645" cy="5078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Myriad Pro Semibold"/>
                <a:ea typeface="+mn-ea"/>
                <a:cs typeface="Myriad Pro Semi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Manufacturing</a:t>
            </a:r>
            <a:endParaRPr lang="en-US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Steel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Glass</a:t>
            </a:r>
          </a:p>
          <a:p>
            <a:pPr marL="0" indent="0">
              <a:buFont typeface="Arial"/>
              <a:buNone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Petro-chemical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Ethane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Fertilizer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Fuel conversion</a:t>
            </a:r>
          </a:p>
          <a:p>
            <a:pPr marL="0" indent="0">
              <a:buFont typeface="Arial"/>
              <a:buNone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Power generation</a:t>
            </a:r>
          </a:p>
          <a:p>
            <a:pPr marL="0" indent="0">
              <a:buFont typeface="Arial"/>
              <a:buNone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Others…</a:t>
            </a:r>
          </a:p>
        </p:txBody>
      </p:sp>
    </p:spTree>
    <p:extLst>
      <p:ext uri="{BB962C8B-B14F-4D97-AF65-F5344CB8AC3E}">
        <p14:creationId xmlns:p14="http://schemas.microsoft.com/office/powerpoint/2010/main" val="252605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1_Drill Rig_2640_Marcellus 11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</a:rPr>
              <a:t>Thank You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267200" y="1078173"/>
            <a:ext cx="4876800" cy="15888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cs typeface="Myriad Pro Semibold"/>
              </a:rPr>
              <a:t>www.marcellus.psu.edu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cs typeface="Myriad Pro Semibold"/>
              </a:rPr>
              <a:t>www.naturalgas.psu.edu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-152400" y="304800"/>
            <a:ext cx="4876800" cy="348927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indent="-173038">
              <a:defRPr/>
            </a:pPr>
            <a:endParaRPr lang="en-US" sz="2400" dirty="0" smtClean="0">
              <a:solidFill>
                <a:prstClr val="white"/>
              </a:solidFill>
              <a:cs typeface="Myriad Pro Semibold"/>
            </a:endParaRPr>
          </a:p>
          <a:p>
            <a:pPr lvl="1" indent="-173038">
              <a:defRPr/>
            </a:pPr>
            <a:endParaRPr lang="en-US" sz="2400" dirty="0">
              <a:solidFill>
                <a:prstClr val="white"/>
              </a:solidFill>
              <a:cs typeface="Myriad Pro Semibold"/>
            </a:endParaRPr>
          </a:p>
          <a:p>
            <a:pPr lvl="1" indent="-173038">
              <a:defRPr/>
            </a:pPr>
            <a:r>
              <a:rPr lang="en-US" sz="2400" dirty="0" smtClean="0">
                <a:solidFill>
                  <a:prstClr val="black"/>
                </a:solidFill>
                <a:cs typeface="Myriad Pro Semibold"/>
              </a:rPr>
              <a:t>Matt Henderson</a:t>
            </a:r>
          </a:p>
          <a:p>
            <a:pPr lvl="1" indent="-173038">
              <a:defRPr/>
            </a:pPr>
            <a:r>
              <a:rPr lang="en-US" sz="2400" dirty="0" smtClean="0">
                <a:solidFill>
                  <a:prstClr val="black"/>
                </a:solidFill>
                <a:cs typeface="Myriad Pro Semibold"/>
              </a:rPr>
              <a:t>mwhenderson@psu.edu</a:t>
            </a:r>
          </a:p>
          <a:p>
            <a:pPr lvl="1" indent="-173038">
              <a:defRPr/>
            </a:pPr>
            <a:r>
              <a:rPr lang="en-US" sz="2400" dirty="0" smtClean="0">
                <a:solidFill>
                  <a:prstClr val="black"/>
                </a:solidFill>
                <a:cs typeface="Myriad Pro Semibold"/>
              </a:rPr>
              <a:t>(570) 244-1128</a:t>
            </a:r>
          </a:p>
          <a:p>
            <a:pPr lvl="1" indent="-173038">
              <a:defRPr/>
            </a:pPr>
            <a:endParaRPr lang="en-US" sz="2400" dirty="0">
              <a:solidFill>
                <a:prstClr val="black"/>
              </a:solidFill>
              <a:cs typeface="Myriad Pro Semibold"/>
            </a:endParaRPr>
          </a:p>
          <a:p>
            <a:pPr lvl="1" indent="-173038">
              <a:defRPr/>
            </a:pPr>
            <a:r>
              <a:rPr lang="en-US" sz="2400" dirty="0" smtClean="0">
                <a:solidFill>
                  <a:prstClr val="black"/>
                </a:solidFill>
                <a:cs typeface="Myriad Pro Semibold"/>
              </a:rPr>
              <a:t>Dave Messersmith</a:t>
            </a:r>
          </a:p>
          <a:p>
            <a:pPr lvl="1" indent="-173038">
              <a:defRPr/>
            </a:pPr>
            <a:r>
              <a:rPr lang="en-US" sz="2400" dirty="0" smtClean="0">
                <a:solidFill>
                  <a:prstClr val="black"/>
                </a:solidFill>
                <a:cs typeface="Myriad Pro Semibold"/>
              </a:rPr>
              <a:t>dtm101@psu.edu</a:t>
            </a:r>
          </a:p>
          <a:p>
            <a:pPr lvl="1" indent="-173038">
              <a:defRPr/>
            </a:pPr>
            <a:r>
              <a:rPr lang="en-US" sz="2400" dirty="0" smtClean="0">
                <a:solidFill>
                  <a:prstClr val="black"/>
                </a:solidFill>
                <a:cs typeface="Myriad Pro Semibold"/>
              </a:rPr>
              <a:t>(570) 253-5970 x 4110</a:t>
            </a:r>
          </a:p>
          <a:p>
            <a:pPr lvl="1" indent="-173038">
              <a:defRPr/>
            </a:pPr>
            <a:endParaRPr lang="en-US" sz="2400" dirty="0" smtClean="0">
              <a:solidFill>
                <a:prstClr val="white"/>
              </a:solidFill>
              <a:cs typeface="Myriad Pro Semibold"/>
            </a:endParaRPr>
          </a:p>
          <a:p>
            <a:pPr marL="800100" lvl="1" indent="-342900">
              <a:defRPr/>
            </a:pPr>
            <a:endParaRPr lang="en-US" sz="2400" dirty="0" smtClean="0">
              <a:solidFill>
                <a:prstClr val="white"/>
              </a:solidFill>
              <a:cs typeface="Myriad Pro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Photo Courtesy Penn State Marcellus Center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112599" cy="731838"/>
          </a:xfrm>
        </p:spPr>
        <p:txBody>
          <a:bodyPr/>
          <a:lstStyle/>
          <a:p>
            <a:r>
              <a:rPr lang="en-US" b="1" dirty="0" smtClean="0"/>
              <a:t>Discussions Continue to Evolve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334"/>
            <a:ext cx="8114123" cy="4657822"/>
          </a:xfrm>
        </p:spPr>
        <p:txBody>
          <a:bodyPr/>
          <a:lstStyle/>
          <a:p>
            <a:r>
              <a:rPr lang="en-US" dirty="0" smtClean="0"/>
              <a:t>Information sources varied, differing levels of accuracy and quality.</a:t>
            </a:r>
          </a:p>
          <a:p>
            <a:r>
              <a:rPr lang="en-US" dirty="0" smtClean="0"/>
              <a:t>Scientific process, scientific </a:t>
            </a:r>
            <a:r>
              <a:rPr lang="en-US" dirty="0"/>
              <a:t>uncertainty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Role of media and social media?</a:t>
            </a:r>
          </a:p>
          <a:p>
            <a:r>
              <a:rPr lang="en-US" dirty="0" smtClean="0"/>
              <a:t>Dynamic, fast-paced change (technology, regulations and policies, markets, etc.).</a:t>
            </a:r>
          </a:p>
          <a:p>
            <a:r>
              <a:rPr lang="en-US" dirty="0"/>
              <a:t>Polarization </a:t>
            </a:r>
            <a:r>
              <a:rPr lang="en-US" dirty="0" smtClean="0"/>
              <a:t>(</a:t>
            </a:r>
            <a:r>
              <a:rPr lang="en-US" dirty="0"/>
              <a:t>is it growing</a:t>
            </a:r>
            <a:r>
              <a:rPr lang="en-US" dirty="0" smtClean="0"/>
              <a:t>?).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7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041" y="3139045"/>
            <a:ext cx="152400" cy="1981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3641" y="3139045"/>
            <a:ext cx="45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88441" y="4510645"/>
            <a:ext cx="381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2" idx="0"/>
          </p:cNvCxnSpPr>
          <p:nvPr/>
        </p:nvCxnSpPr>
        <p:spPr>
          <a:xfrm rot="5400000" flipH="1" flipV="1">
            <a:off x="1059841" y="2986645"/>
            <a:ext cx="304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2241" y="2834245"/>
            <a:ext cx="609600" cy="0"/>
          </a:xfrm>
          <a:prstGeom prst="line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1841" y="2605645"/>
            <a:ext cx="10668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Separation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593241" y="4282045"/>
            <a:ext cx="24384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126641" y="3291445"/>
            <a:ext cx="457200" cy="0"/>
          </a:xfrm>
          <a:prstGeom prst="line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019300" y="2147888"/>
            <a:ext cx="2566" cy="4482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6441" y="2529445"/>
            <a:ext cx="1232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Oil, Gas, Water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567" y="5113317"/>
            <a:ext cx="14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Oil and/or Gas Reservoir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5,000- 16,000 ft deep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641" y="3215245"/>
            <a:ext cx="480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Well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2774341" y="1957945"/>
            <a:ext cx="457200" cy="381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728" y="2334182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Compression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79241" y="1615045"/>
            <a:ext cx="1524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Gas Treating, Processing and Fractionation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>
            <a:stCxn id="15" idx="0"/>
            <a:endCxn id="18" idx="1"/>
          </p:cNvCxnSpPr>
          <p:nvPr/>
        </p:nvCxnSpPr>
        <p:spPr>
          <a:xfrm>
            <a:off x="3193441" y="2148445"/>
            <a:ext cx="6858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5403241" y="2148445"/>
            <a:ext cx="1676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79041" y="3520045"/>
            <a:ext cx="152400" cy="76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26641" y="3520045"/>
            <a:ext cx="45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17041" y="344384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Injection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Well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8085" y="1703771"/>
            <a:ext cx="9044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Natural Gas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(Methane)</a:t>
            </a:r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6470041" y="1691245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79641" y="10816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08241" y="929245"/>
            <a:ext cx="1503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Home Heating/Cooking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241" y="1234045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Electric Power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241" y="1843645"/>
            <a:ext cx="18133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LNG (Liquefied and shipped)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8241" y="1538845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Industrial Boilers/Furnaces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079641" y="13864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79641" y="16912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79641" y="19960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165241" y="2072245"/>
            <a:ext cx="7620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7663" y="1627571"/>
            <a:ext cx="10294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Interstate Gas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Pipelines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8466" y="221512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Gas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2441" y="306284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Oil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1841" y="3139045"/>
            <a:ext cx="58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Water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79441" y="3672445"/>
            <a:ext cx="14478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Petrochemical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Plants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4603141" y="3253345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74641" y="3824845"/>
            <a:ext cx="3048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69841" y="4205845"/>
            <a:ext cx="6096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98441" y="3062845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Ethane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55641" y="2681845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Propane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79241" y="5044045"/>
            <a:ext cx="14478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Oil Refineries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4184041" y="2986645"/>
            <a:ext cx="609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926741" y="3862945"/>
            <a:ext cx="23622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84041" y="3291445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Butanes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98241" y="3062845"/>
            <a:ext cx="7184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Natural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Gasoline</a:t>
            </a:r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3803042" y="4358244"/>
            <a:ext cx="1371600" cy="2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470041" y="5501245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79641" y="48916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08241" y="4739245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Unleaded Gasoline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08241" y="5044045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Diesel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08241" y="5653645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Asphalt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08241" y="5348845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Jet Fuel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079641" y="51964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79641" y="55012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079641" y="58060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079641" y="61108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8241" y="5958445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Other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64" name="Straight Connector 63"/>
          <p:cNvCxnSpPr>
            <a:stCxn id="47" idx="3"/>
          </p:cNvCxnSpPr>
          <p:nvPr/>
        </p:nvCxnSpPr>
        <p:spPr>
          <a:xfrm>
            <a:off x="5327041" y="5501245"/>
            <a:ext cx="1752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6470041" y="3977245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079641" y="33676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8241" y="3215245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Glad Baggies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08241" y="3520045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Plastics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08241" y="412964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Alcohols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08241" y="3824845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Styrofoam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7079641" y="36724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079641" y="39772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079641" y="42820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079641" y="45868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308241" y="4434445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Other Chemicals</a:t>
            </a:r>
          </a:p>
        </p:txBody>
      </p:sp>
      <p:cxnSp>
        <p:nvCxnSpPr>
          <p:cNvPr id="76" name="Straight Connector 75"/>
          <p:cNvCxnSpPr>
            <a:stCxn id="41" idx="3"/>
          </p:cNvCxnSpPr>
          <p:nvPr/>
        </p:nvCxnSpPr>
        <p:spPr>
          <a:xfrm>
            <a:off x="6927241" y="4129645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69841" y="2910445"/>
            <a:ext cx="228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50841" y="2910445"/>
            <a:ext cx="18288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808156" y="4485245"/>
            <a:ext cx="77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Propane,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Butanes,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Gasoline's</a:t>
            </a:r>
          </a:p>
        </p:txBody>
      </p:sp>
      <p:cxnSp>
        <p:nvCxnSpPr>
          <p:cNvPr id="80" name="Straight Connector 79"/>
          <p:cNvCxnSpPr/>
          <p:nvPr/>
        </p:nvCxnSpPr>
        <p:spPr>
          <a:xfrm rot="5400000" flipH="1" flipV="1">
            <a:off x="4450741" y="4624945"/>
            <a:ext cx="8382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308241" y="2758045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Home Heating, Cooking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7003441" y="2986645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79641" y="30628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308241" y="2910445"/>
            <a:ext cx="1835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Transportation, Industrial fuel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08241" y="2148445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CNG (Fleet Fuel, Buses, etc)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7079641" y="23008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47" idx="1"/>
          </p:cNvCxnSpPr>
          <p:nvPr/>
        </p:nvCxnSpPr>
        <p:spPr>
          <a:xfrm>
            <a:off x="2812441" y="5501245"/>
            <a:ext cx="1066800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736241" y="4282045"/>
            <a:ext cx="152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88641" y="4510645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Interstate Oil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Pipelines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65041" y="3596245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Propane</a:t>
            </a:r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6200000" flipH="1">
            <a:off x="4717442" y="4053444"/>
            <a:ext cx="304800" cy="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4450740" y="3100944"/>
            <a:ext cx="838202" cy="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079641" y="2910445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82007" y="919349"/>
            <a:ext cx="3810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9207" y="843149"/>
            <a:ext cx="2877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Exploration and Production (</a:t>
            </a:r>
            <a:r>
              <a:rPr lang="en-US" sz="1200" b="1" dirty="0" smtClean="0">
                <a:solidFill>
                  <a:srgbClr val="C00000"/>
                </a:solidFill>
              </a:rPr>
              <a:t>Upstream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82007" y="1147949"/>
            <a:ext cx="3810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9207" y="1071749"/>
            <a:ext cx="5313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Gathering, Compression, Treating, Processing, Transportation (</a:t>
            </a:r>
            <a:r>
              <a:rPr lang="en-US" sz="1200" b="1" dirty="0" smtClean="0">
                <a:solidFill>
                  <a:srgbClr val="0070C0"/>
                </a:solidFill>
              </a:rPr>
              <a:t>Midstream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82007" y="1376549"/>
            <a:ext cx="3810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9207" y="1300349"/>
            <a:ext cx="3126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Petrochemical and Refining (</a:t>
            </a:r>
            <a:r>
              <a:rPr lang="en-US" sz="1200" b="1" dirty="0" smtClean="0">
                <a:solidFill>
                  <a:srgbClr val="00B050"/>
                </a:solidFill>
              </a:rPr>
              <a:t>Downstream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0" name="Slide Number Placeholder 105"/>
          <p:cNvSpPr txBox="1">
            <a:spLocks/>
          </p:cNvSpPr>
          <p:nvPr/>
        </p:nvSpPr>
        <p:spPr>
          <a:xfrm>
            <a:off x="146304" y="6621780"/>
            <a:ext cx="45719" cy="45719"/>
          </a:xfrm>
          <a:prstGeom prst="ellipse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40196" y="4508665"/>
            <a:ext cx="381000" cy="4572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05858" y="4001985"/>
            <a:ext cx="172193" cy="298862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448263" y="4000006"/>
            <a:ext cx="172193" cy="298862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326791" y="2072244"/>
            <a:ext cx="359384" cy="1566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2014538" y="2147888"/>
            <a:ext cx="797903" cy="55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2226653" y="2067482"/>
            <a:ext cx="359384" cy="1566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45690" y="1586468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Gathering Pipelines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2387295" y="1828800"/>
            <a:ext cx="193980" cy="200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3281363" y="1843088"/>
            <a:ext cx="229883" cy="181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Segments of the Oil and Gas Industry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" name="Picture 13" descr="logoBlu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40" y="6449065"/>
            <a:ext cx="1722986" cy="21288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42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7384" y="1400790"/>
            <a:ext cx="2855026" cy="2189147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Leasing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Legal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Seismic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Pad Development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Others…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294967295"/>
          </p:nvPr>
        </p:nvSpPr>
        <p:spPr>
          <a:xfrm>
            <a:off x="4959725" y="906087"/>
            <a:ext cx="4041775" cy="639762"/>
          </a:xfrm>
        </p:spPr>
        <p:txBody>
          <a:bodyPr/>
          <a:lstStyle/>
          <a:p>
            <a:pPr marL="0" indent="0" defTabSz="914400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/ Workforce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5244725" y="1475135"/>
            <a:ext cx="4041775" cy="45815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Permitting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Legal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Lawyers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Abstractors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Para-legal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Civil engineering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Heavy 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Logging &amp; land clearing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Surveying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Fencing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Equipment Rental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>
          <a:xfrm>
            <a:off x="109184" y="947031"/>
            <a:ext cx="4040188" cy="639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Operations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white"/>
                </a:solidFill>
                <a:latin typeface="Myriad Pro"/>
                <a:ea typeface="+mj-ea"/>
                <a:cs typeface="Myriad Pro"/>
              </a:rPr>
              <a:t>Upstream Development – Pre-Drilling</a:t>
            </a:r>
            <a:endParaRPr lang="en-US" sz="4400" dirty="0">
              <a:solidFill>
                <a:prstClr val="white"/>
              </a:solidFill>
              <a:latin typeface="Myriad Pro"/>
              <a:ea typeface="+mj-ea"/>
              <a:cs typeface="Myriad Pro"/>
            </a:endParaRP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09184" y="3589937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/ Workforce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576728" y="4229699"/>
            <a:ext cx="4040188" cy="191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Hospitality services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Hotels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B&amp;B’s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Restaurants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Convenience stores</a:t>
            </a:r>
          </a:p>
          <a:p>
            <a:pPr marL="742950" lvl="1" indent="-285750">
              <a:spcBef>
                <a:spcPct val="20000"/>
              </a:spcBef>
              <a:buFont typeface="Arial"/>
              <a:buNone/>
              <a:defRPr/>
            </a:pPr>
            <a:endParaRPr lang="en-US" sz="20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endParaRPr lang="en-US" sz="20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8656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Workforce Development and Continuing Education\CLIENTS\Natural Gas - LM\Pictures\Fortuna\Photo Shoot\DSC_0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5357"/>
            <a:ext cx="9144000" cy="59365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12212" y="271032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Fresh Water Impoundment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073813" y="3063746"/>
            <a:ext cx="2438399" cy="759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521612" y="3204476"/>
            <a:ext cx="990600" cy="988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6826" y="1822563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 (Lease) Road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23427" y="2136223"/>
            <a:ext cx="728328" cy="1253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4049" y="38236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Well pad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 flipV="1">
            <a:off x="5018651" y="4008306"/>
            <a:ext cx="1295399" cy="80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0477" y="569469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Pipeline access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7760677" y="5036024"/>
            <a:ext cx="564457" cy="84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0096" y="1443172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Compressor Station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Upstream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 -&gt;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Siting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Process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72001" y="1443172"/>
            <a:ext cx="633774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9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tting up pad liner-Mad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05"/>
            <a:ext cx="9144000" cy="6855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8600" y="647700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M. Madden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0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boreholes pad liner yellow liner-Mad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04"/>
            <a:ext cx="9144000" cy="6855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6477001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M. Madden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169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8038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756254"/>
            <a:ext cx="9144001" cy="598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7191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Upstream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Myriad Pro"/>
                <a:ea typeface="+mj-ea"/>
                <a:cs typeface="Myriad Pro"/>
              </a:rPr>
              <a:t> -&gt; Seismic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786" y="1245067"/>
            <a:ext cx="3122781" cy="2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3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COUNTDOWNSTYLE" val="-1"/>
  <p:tag name="COUNTDOWNSECONDS" val="10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FIBDISPLAYRESULTS" val="True"/>
  <p:tag name="MMPROD_NEXTUNIQUEID" val="10009"/>
  <p:tag name="SHOWBARVISIBLE" val="True"/>
  <p:tag name="ANSWERNOWTEXT" val="Answer Now"/>
  <p:tag name="INPUTSOURCE" val="1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AUTOADJUSTPARTRANGE" val="True"/>
  <p:tag name="FIBINCLUDEOTHER" val="True"/>
  <p:tag name="POWERPOINTVERSION" val="12.0"/>
  <p:tag name="RESPCOUNTERSTYLE" val="-1"/>
  <p:tag name="ALLOWDUPLICATES" val="False"/>
  <p:tag name="AUTOUPDATEALIASES" val="True"/>
  <p:tag name="BUBBLEGROUPING" val="3"/>
  <p:tag name="CUSTOMCELLBACKCOLOR4" val="-8355712"/>
  <p:tag name="GRIDROTATIONINTERVAL" val="2"/>
  <p:tag name="INCLUDENONRESPONDERS" val="False"/>
  <p:tag name="REALTIMEBACKUP" val="False"/>
  <p:tag name="FIBNUMRESULTS" val="5"/>
  <p:tag name="EXPANDSHOWBAR" val="True"/>
  <p:tag name="RESPTABLESTYLE" val="-1"/>
  <p:tag name="ROTATIONINTERVAL" val="2"/>
  <p:tag name="DEFAULTNUMTEAMS" val="5"/>
  <p:tag name="DISPLAYDEVICEID" val="True"/>
  <p:tag name="CHARTLABELS" val="0"/>
  <p:tag name="REALTIMEBACKUPPATH" val="(None)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rcellus Shale Development &amp;amp; Production Overview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o are we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What we are not….&amp;quot;&quot;/&gt;&lt;property id=&quot;20307&quot; value=&quot;276&quot;/&gt;&lt;/object&gt;&lt;object type=&quot;3&quot; unique_id=&quot;10007&quot;&gt;&lt;property id=&quot;20148&quot; value=&quot;5&quot;/&gt;&lt;property id=&quot;20300&quot; value=&quot;Slide 4 - &amp;quot;Why are we here??&amp;quot;&quot;/&gt;&lt;property id=&quot;20307&quot; value=&quot;277&quot;/&gt;&lt;/object&gt;&lt;object type=&quot;3&quot; unique_id=&quot;10008&quot;&gt;&lt;property id=&quot;20148&quot; value=&quot;5&quot;/&gt;&lt;property id=&quot;20300&quot; value=&quot;Slide 5 - &amp;quot;Getting To Know You…&amp;quot;&quot;/&gt;&lt;property id=&quot;20307&quot; value=&quot;278&quot;/&gt;&lt;/object&gt;&lt;object type=&quot;3&quot; unique_id=&quot;10009&quot;&gt;&lt;property id=&quot;20148&quot; value=&quot;5&quot;/&gt;&lt;property id=&quot;20300&quot; value=&quot;Slide 6 - &amp;quot;Understanding Natural Gas Market &amp;amp; Economic Drivers&amp;#x0D;&amp;#x0A;&amp;amp;#x09;&amp;amp;#x09;&amp;amp;#x09;&amp;amp;#x09;      Module 1&amp;quot;&quot;/&gt;&lt;property id=&quot;20307&quot; value=&quot;275&quot;/&gt;&lt;/object&gt;&lt;object type=&quot;3&quot; unique_id=&quot;10010&quot;&gt;&lt;property id=&quot;20148&quot; value=&quot;5&quot;/&gt;&lt;property id=&quot;20300&quot; value=&quot;Slide 7 - &amp;quot;Key Questions&amp;quot;&quot;/&gt;&lt;property id=&quot;20307&quot; value=&quot;271&quot;/&gt;&lt;/object&gt;&lt;object type=&quot;3&quot; unique_id=&quot;10011&quot;&gt;&lt;property id=&quot;20148&quot; value=&quot;5&quot;/&gt;&lt;property id=&quot;20300&quot; value=&quot;Slide 8 - &amp;quot;Module 1 - Understanding Natural Gas Market &amp;amp; Economic Drivers&amp;quot;&quot;/&gt;&lt;property id=&quot;20307&quot; value=&quot;273&quot;/&gt;&lt;/object&gt;&lt;object type=&quot;3&quot; unique_id=&quot;10012&quot;&gt;&lt;property id=&quot;20148&quot; value=&quot;5&quot;/&gt;&lt;property id=&quot;20300&quot; value=&quot;Slide 9 - &amp;quot;A Few Background Concepts&amp;quot;&quot;/&gt;&lt;property id=&quot;20307&quot; value=&quot;258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59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object type=&quot;3&quot; unique_id=&quot;10015&quot;&gt;&lt;property id=&quot;20148&quot; value=&quot;5&quot;/&gt;&lt;property id=&quot;20300&quot; value=&quot;Slide 12&quot;/&gt;&lt;property id=&quot;20307&quot; value=&quot;262&quot;/&gt;&lt;/object&gt;&lt;object type=&quot;3&quot; unique_id=&quot;10016&quot;&gt;&lt;property id=&quot;20148&quot; value=&quot;5&quot;/&gt;&lt;property id=&quot;20300&quot; value=&quot;Slide 13&quot;/&gt;&lt;property id=&quot;20307&quot; value=&quot;263&quot;/&gt;&lt;/object&gt;&lt;object type=&quot;3&quot; unique_id=&quot;10017&quot;&gt;&lt;property id=&quot;20148&quot; value=&quot;5&quot;/&gt;&lt;property id=&quot;20300&quot; value=&quot;Slide 14&quot;/&gt;&lt;property id=&quot;20307&quot; value=&quot;264&quot;/&gt;&lt;/object&gt;&lt;object type=&quot;3&quot; unique_id=&quot;10018&quot;&gt;&lt;property id=&quot;20148&quot; value=&quot;5&quot;/&gt;&lt;property id=&quot;20300&quot; value=&quot;Slide 15 - &amp;quot;Natural Gas Price (July) 1990-2010&amp;quot;&quot;/&gt;&lt;property id=&quot;20307&quot; value=&quot;265&quot;/&gt;&lt;/object&gt;&lt;object type=&quot;3&quot; unique_id=&quot;10021&quot;&gt;&lt;property id=&quot;20148&quot; value=&quot;5&quot;/&gt;&lt;property id=&quot;20300&quot; value=&quot;Slide 21 - &amp;quot;What’s Occurring Now&amp;#x0D;&amp;#x0A;Investment in Appalachia&amp;quot;&quot;/&gt;&lt;property id=&quot;20307&quot; value=&quot;268&quot;/&gt;&lt;/object&gt;&lt;object type=&quot;3&quot; unique_id=&quot;10022&quot;&gt;&lt;property id=&quot;20148&quot; value=&quot;5&quot;/&gt;&lt;property id=&quot;20300&quot; value=&quot;Slide 22 - &amp;quot;Infrastructure Development&amp;quot;&quot;/&gt;&lt;property id=&quot;20307&quot; value=&quot;269&quot;/&gt;&lt;/object&gt;&lt;object type=&quot;3&quot; unique_id=&quot;10023&quot;&gt;&lt;property id=&quot;20148&quot; value=&quot;5&quot;/&gt;&lt;property id=&quot;20300&quot; value=&quot;Slide 23 - &amp;quot;What’s Occurring Now&amp;#x0D;&amp;#x0A;Key Proximity&amp;quot;&quot;/&gt;&lt;property id=&quot;20307&quot; value=&quot;270&quot;/&gt;&lt;/object&gt;&lt;object type=&quot;3&quot; unique_id=&quot;10024&quot;&gt;&lt;property id=&quot;20148&quot; value=&quot;5&quot;/&gt;&lt;property id=&quot;20300&quot; value=&quot;Slide 24 - &amp;quot;Module 1 Review&amp;quot;&quot;/&gt;&lt;property id=&quot;20307&quot; value=&quot;274&quot;/&gt;&lt;/object&gt;&lt;object type=&quot;3&quot; unique_id=&quot;10186&quot;&gt;&lt;property id=&quot;20148&quot; value=&quot;5&quot;/&gt;&lt;property id=&quot;20300&quot; value=&quot;Slide 16&quot;/&gt;&lt;property id=&quot;20307&quot; value=&quot;279&quot;/&gt;&lt;/object&gt;&lt;object type=&quot;3&quot; unique_id=&quot;10275&quot;&gt;&lt;property id=&quot;20148&quot; value=&quot;5&quot;/&gt;&lt;property id=&quot;20300&quot; value=&quot;Slide 17&quot;/&gt;&lt;property id=&quot;20307&quot; value=&quot;280&quot;/&gt;&lt;/object&gt;&lt;object type=&quot;3&quot; unique_id=&quot;10276&quot;&gt;&lt;property id=&quot;20148&quot; value=&quot;5&quot;/&gt;&lt;property id=&quot;20300&quot; value=&quot;Slide 18&quot;/&gt;&lt;property id=&quot;20307&quot; value=&quot;282&quot;/&gt;&lt;/object&gt;&lt;object type=&quot;3&quot; unique_id=&quot;10277&quot;&gt;&lt;property id=&quot;20148&quot; value=&quot;5&quot;/&gt;&lt;property id=&quot;20300&quot; value=&quot;Slide 19&quot;/&gt;&lt;property id=&quot;20307&quot; value=&quot;281&quot;/&gt;&lt;/object&gt;&lt;object type=&quot;3&quot; unique_id=&quot;10278&quot;&gt;&lt;property id=&quot;20148&quot; value=&quot;5&quot;/&gt;&lt;property id=&quot;20300&quot; value=&quot;Slide 20&quot;/&gt;&lt;property id=&quot;20307&quot; value=&quot;283&quot;/&gt;&lt;/object&gt;&lt;/object&gt;&lt;/object&gt;&lt;/database&gt;"/>
  <p:tag name="RESPCOUNTERFORMAT" val="0"/>
  <p:tag name="TEAMSINLEADERBOARD" val="5"/>
  <p:tag name="CUSTOMCELLBACKCOLOR2" val="-13395457"/>
  <p:tag name="POLLINGCYCLE" val="2"/>
  <p:tag name="CHARTSCALE" val="True"/>
  <p:tag name="BULLETTYPE" val="3"/>
  <p:tag name="AUTOADVANCE" val="False"/>
  <p:tag name="USESCHEMECOLORS" val="True"/>
  <p:tag name="INCLUDEPPT" val="True"/>
  <p:tag name="SECTOMILLISECCONVERTED" val="1"/>
  <p:tag name="MAXRESPONDERS" val="5"/>
  <p:tag name="GRIDPOSITION" val="1"/>
  <p:tag name="FIBDISPLAYKEYWORDS" val="True"/>
  <p:tag name="BUBBLENAMEVISIBLE" val="True"/>
  <p:tag name="INCORRECTPOINTVALUE" val="0"/>
  <p:tag name="BACKUPMAINTENANCE" val="7"/>
  <p:tag name="ADVANCEDSETTINGSVIEW" val="True"/>
  <p:tag name="GRIDOPACITY" val="90"/>
  <p:tag name="CUSTOMCELLFORECOLOR" val="-16777216"/>
  <p:tag name="PARTLISTDEFAULT" val="0"/>
  <p:tag name="NUMRESPONSES" val="1"/>
  <p:tag name="ANSWERNOWSTYLE" val="-1"/>
  <p:tag name="DELIMITERS" val="3.1"/>
</p:tagLst>
</file>

<file path=ppt/theme/theme1.xml><?xml version="1.0" encoding="utf-8"?>
<a:theme xmlns:a="http://schemas.openxmlformats.org/drawingml/2006/main" name="MC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C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C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xtension-template-blu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9709</TotalTime>
  <Words>801</Words>
  <Application>Microsoft Macintosh PowerPoint</Application>
  <PresentationFormat>On-screen Show (4:3)</PresentationFormat>
  <Paragraphs>280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MCOR</vt:lpstr>
      <vt:lpstr>1_MCOR</vt:lpstr>
      <vt:lpstr>2_MCOR</vt:lpstr>
      <vt:lpstr>extension-template-blue[1]</vt:lpstr>
      <vt:lpstr>Understanding Shale Gas Development From drilling to end user…..</vt:lpstr>
      <vt:lpstr>Key Questions</vt:lpstr>
      <vt:lpstr>Discussions Continue to Evolve </vt:lpstr>
      <vt:lpstr>Segments of the Oil and Gas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Upstream Development - Drilling</vt:lpstr>
      <vt:lpstr>Large Rotary Rigs</vt:lpstr>
      <vt:lpstr>PowerPoint Presentation</vt:lpstr>
      <vt:lpstr>PowerPoint Presentation</vt:lpstr>
      <vt:lpstr>PowerPoint Presentation</vt:lpstr>
      <vt:lpstr>Upstream -&gt; Completions</vt:lpstr>
      <vt:lpstr>Chemical Disclosure</vt:lpstr>
      <vt:lpstr>Upstream-&gt; Water Management</vt:lpstr>
      <vt:lpstr>Midstream</vt:lpstr>
      <vt:lpstr>PowerPoint Presentation</vt:lpstr>
      <vt:lpstr>Gathering/Midstream</vt:lpstr>
      <vt:lpstr>PowerPoint Presentation</vt:lpstr>
      <vt:lpstr>Compressor Station</vt:lpstr>
      <vt:lpstr>PowerPoint Presentation</vt:lpstr>
      <vt:lpstr>Emerging Technologies - Utilization</vt:lpstr>
      <vt:lpstr>PowerPoint Presentation</vt:lpstr>
    </vt:vector>
  </TitlesOfParts>
  <Company>Penn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Questions</dc:title>
  <dc:creator>MWH</dc:creator>
  <cp:lastModifiedBy>imrc</cp:lastModifiedBy>
  <cp:revision>330</cp:revision>
  <cp:lastPrinted>2013-10-07T19:38:24Z</cp:lastPrinted>
  <dcterms:created xsi:type="dcterms:W3CDTF">2010-10-11T19:59:18Z</dcterms:created>
  <dcterms:modified xsi:type="dcterms:W3CDTF">2014-04-29T16:07:28Z</dcterms:modified>
</cp:coreProperties>
</file>